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70" r:id="rId4"/>
    <p:sldId id="264" r:id="rId5"/>
    <p:sldId id="263" r:id="rId6"/>
    <p:sldId id="258" r:id="rId7"/>
    <p:sldId id="259" r:id="rId8"/>
    <p:sldId id="269" r:id="rId9"/>
    <p:sldId id="261" r:id="rId10"/>
    <p:sldId id="266" r:id="rId11"/>
    <p:sldId id="267" r:id="rId12"/>
    <p:sldId id="268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74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2C4E4-87DD-4D6A-BBB7-77431C795A1B}" type="datetimeFigureOut">
              <a:rPr lang="ru-RU" smtClean="0"/>
              <a:t>29.06.2020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4A13F-C187-4955-B33B-C6BA133ED25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864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47DB4-94A8-47DE-B6F6-B0CAF43B22CF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CFBE1-B947-47DB-8BC5-8F82ABFA5BE1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A77647-ED79-42C3-8985-35DC9D82535E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7A127-F7B9-47F7-9F83-9058BFEEA1EF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9DF5B-96BC-4721-A615-9C6E92321B05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1194-6AFC-4989-B16B-939BD01C7289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F7F48-05E4-4A10-84E7-DF6FEA350783}" type="datetime1">
              <a:rPr lang="ru-RU" smtClean="0"/>
              <a:t>29.06.2020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396FC-E16B-4960-B0F4-B5151095526A}" type="datetime1">
              <a:rPr lang="ru-RU" smtClean="0"/>
              <a:t>29.06.2020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36CAF-72AE-4273-A010-A3AB74E2B332}" type="datetime1">
              <a:rPr lang="ru-RU" smtClean="0"/>
              <a:t>29.06.2020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BEEC34-3F2A-41AE-8EB1-A3D5BA39BB68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23FD5-1059-430B-83C0-47C33A25451C}" type="datetime1">
              <a:rPr lang="ru-RU" smtClean="0"/>
              <a:t>29.06.2020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B23B1-B733-41D8-9F7B-C9F26D57C3CA}" type="datetime1">
              <a:rPr lang="ru-RU" smtClean="0"/>
              <a:t>29.06.2020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CSR 2021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4AD87-188E-4858-BB27-39D9EA8902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268760"/>
            <a:ext cx="7772400" cy="1470025"/>
          </a:xfrm>
        </p:spPr>
        <p:txBody>
          <a:bodyPr/>
          <a:lstStyle/>
          <a:p>
            <a:r>
              <a:rPr lang="en-US" dirty="0"/>
              <a:t>CSR 2021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38785"/>
            <a:ext cx="6400800" cy="1752600"/>
          </a:xfrm>
        </p:spPr>
        <p:txBody>
          <a:bodyPr/>
          <a:lstStyle/>
          <a:p>
            <a:r>
              <a:rPr lang="en-US" dirty="0"/>
              <a:t>XVI Computer Science Symposium in Russia</a:t>
            </a:r>
            <a:endParaRPr lang="ru-RU" dirty="0"/>
          </a:p>
        </p:txBody>
      </p:sp>
      <p:pic>
        <p:nvPicPr>
          <p:cNvPr id="5" name="Рисунок 4" descr="Изображение выглядит как знак, комната&#10;&#10;Автоматически созданное описание">
            <a:extLst>
              <a:ext uri="{FF2B5EF4-FFF2-40B4-BE49-F238E27FC236}">
                <a16:creationId xmlns:a16="http://schemas.microsoft.com/office/drawing/2014/main" id="{51EBCE24-E366-4B20-8702-8F96D68EEE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70" y="4953723"/>
            <a:ext cx="1586960" cy="1584176"/>
          </a:xfrm>
          <a:prstGeom prst="rect">
            <a:avLst/>
          </a:prstGeom>
        </p:spPr>
      </p:pic>
      <p:pic>
        <p:nvPicPr>
          <p:cNvPr id="7" name="Рисунок 6" descr="Изображение выглядит как рисунок, игра&#10;&#10;Автоматически созданное описание">
            <a:extLst>
              <a:ext uri="{FF2B5EF4-FFF2-40B4-BE49-F238E27FC236}">
                <a16:creationId xmlns:a16="http://schemas.microsoft.com/office/drawing/2014/main" id="{50EC34C4-8874-4756-83A9-E5EDCEA7CC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06" t="1159" r="25366" b="8957"/>
          <a:stretch/>
        </p:blipFill>
        <p:spPr>
          <a:xfrm>
            <a:off x="2141495" y="4650692"/>
            <a:ext cx="1800200" cy="1919463"/>
          </a:xfrm>
          <a:prstGeom prst="rect">
            <a:avLst/>
          </a:prstGeom>
        </p:spPr>
      </p:pic>
      <p:pic>
        <p:nvPicPr>
          <p:cNvPr id="9" name="Рисунок 8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F535B9FC-F93E-458A-AC8A-BF76F9F44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576" y="5139464"/>
            <a:ext cx="2137647" cy="118758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D788589B-2A3F-4952-91FE-028A356B90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5098335"/>
            <a:ext cx="2285714" cy="126984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Roza</a:t>
            </a:r>
            <a:r>
              <a:rPr lang="en-US" dirty="0"/>
              <a:t> Khutor Resort</a:t>
            </a:r>
            <a:endParaRPr lang="ru-RU" dirty="0"/>
          </a:p>
        </p:txBody>
      </p:sp>
      <p:pic>
        <p:nvPicPr>
          <p:cNvPr id="7" name="Объект 6" descr="Изображение выглядит как гора, поезд, природа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77A597F3-EFE8-44B4-9718-1422D3A1CF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7560051" cy="5176937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81EFF90-06BD-4248-892E-1B15F23FA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9E7530E-3461-4E81-94B8-15D86033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10</a:t>
            </a:fld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/>
          <a:lstStyle/>
          <a:p>
            <a:r>
              <a:rPr lang="en-US" dirty="0"/>
              <a:t>“Southern cultures” park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051AA6-6073-487B-99D3-C9A835A232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022706"/>
            <a:ext cx="8640960" cy="5587821"/>
          </a:xfrm>
          <a:prstGeom prst="rect">
            <a:avLst/>
          </a:prstGeom>
        </p:spPr>
      </p:pic>
      <p:sp>
        <p:nvSpPr>
          <p:cNvPr id="9" name="Нижний колонтитул 8">
            <a:extLst>
              <a:ext uri="{FF2B5EF4-FFF2-40B4-BE49-F238E27FC236}">
                <a16:creationId xmlns:a16="http://schemas.microsoft.com/office/drawing/2014/main" id="{D29B8BF2-06F9-4FBC-ADF2-92D1633E4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40B76B18-799E-442E-9C87-72364EEB81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11</a:t>
            </a:fld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/>
              <a:t>Watchtower on Mount </a:t>
            </a:r>
            <a:r>
              <a:rPr lang="en-US" dirty="0" err="1"/>
              <a:t>Akhun</a:t>
            </a:r>
            <a:endParaRPr lang="ru-RU" dirty="0"/>
          </a:p>
        </p:txBody>
      </p:sp>
      <p:pic>
        <p:nvPicPr>
          <p:cNvPr id="7" name="Объект 6" descr="Изображение выглядит как природа, гора, план, холм&#10;&#10;Автоматически созданное описание">
            <a:extLst>
              <a:ext uri="{FF2B5EF4-FFF2-40B4-BE49-F238E27FC236}">
                <a16:creationId xmlns:a16="http://schemas.microsoft.com/office/drawing/2014/main" id="{4C04928E-694F-46CD-BB8C-2C0D36C9E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47" y="1600200"/>
            <a:ext cx="8642802" cy="4853136"/>
          </a:xfrm>
        </p:spPr>
      </p:pic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A93167-F464-4139-9F3F-54ACCDA6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5E13F3-D4FC-43D9-AA1C-3553D8599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12</a:t>
            </a:fld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DD34C6-78CA-44F4-9CFE-CD524A6A0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Waterfall “Heart of </a:t>
            </a:r>
            <a:r>
              <a:rPr lang="en-US" dirty="0" err="1"/>
              <a:t>Rufabgo</a:t>
            </a:r>
            <a:r>
              <a:rPr lang="en-US" dirty="0"/>
              <a:t>”</a:t>
            </a:r>
            <a:endParaRPr lang="ru-RU" dirty="0"/>
          </a:p>
        </p:txBody>
      </p:sp>
      <p:pic>
        <p:nvPicPr>
          <p:cNvPr id="5" name="Объект 4" descr="Изображение выглядит как долина, природа, ущелье, стоит&#10;&#10;Автоматически созданное описание">
            <a:extLst>
              <a:ext uri="{FF2B5EF4-FFF2-40B4-BE49-F238E27FC236}">
                <a16:creationId xmlns:a16="http://schemas.microsoft.com/office/drawing/2014/main" id="{24F8AE1A-BC7D-4359-B6D9-B5C347A000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48" y="1268760"/>
            <a:ext cx="8136904" cy="5411042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73B794B-B4C6-43BD-86F5-6E2D5072BD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69B7F40-72D3-4088-9591-C8D8F4155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94426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7575DD-232B-401A-8EC0-1CB87AEE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Azish</a:t>
            </a:r>
            <a:r>
              <a:rPr lang="en-US" dirty="0"/>
              <a:t> cave</a:t>
            </a:r>
            <a:endParaRPr lang="ru-RU" dirty="0"/>
          </a:p>
        </p:txBody>
      </p:sp>
      <p:pic>
        <p:nvPicPr>
          <p:cNvPr id="5" name="Объект 4" descr="Изображение выглядит как природа, стоит, жираф, сова&#10;&#10;Автоматически созданное описание">
            <a:extLst>
              <a:ext uri="{FF2B5EF4-FFF2-40B4-BE49-F238E27FC236}">
                <a16:creationId xmlns:a16="http://schemas.microsoft.com/office/drawing/2014/main" id="{CC86912F-C1DB-4EB6-9B4F-8FF624C59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048" y="1222063"/>
            <a:ext cx="8168392" cy="5447297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CCB9495-6966-41FD-BDC3-3172A836F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E5AD39B-1640-477D-B951-D63FBCE65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6363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E0DA7F-55DD-493B-91DF-E5FA382CE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Mathematical park in </a:t>
            </a:r>
            <a:r>
              <a:rPr lang="en-US" dirty="0" err="1"/>
              <a:t>Maykop</a:t>
            </a:r>
            <a:endParaRPr lang="ru-RU" dirty="0"/>
          </a:p>
        </p:txBody>
      </p:sp>
      <p:pic>
        <p:nvPicPr>
          <p:cNvPr id="5" name="Объект 4" descr="Изображение выглядит как трава, внешний, сад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27DF6BEC-F5E5-476A-A96E-99142926FA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896" y="1268760"/>
            <a:ext cx="8136904" cy="5424603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40729B-3390-4FFA-A2E2-63B38959B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3F6CFC9-9C6B-4C7E-82EA-CFF779DECA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49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dates and venue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Dates: June 28 – July 2, 2021  </a:t>
            </a:r>
          </a:p>
          <a:p>
            <a:r>
              <a:rPr lang="en-US" dirty="0"/>
              <a:t>Venue: Sirius Mathematical Center, Sirius/Sochi, </a:t>
            </a:r>
            <a:r>
              <a:rPr lang="en-US" dirty="0" err="1"/>
              <a:t>Krasnodarsky</a:t>
            </a:r>
            <a:r>
              <a:rPr lang="en-US" dirty="0"/>
              <a:t> Krai</a:t>
            </a:r>
          </a:p>
          <a:p>
            <a:r>
              <a:rPr lang="en-US" dirty="0"/>
              <a:t>Satellite events: workshop and summer school “Modern Combinatorics and Game Theory”,  </a:t>
            </a:r>
          </a:p>
          <a:p>
            <a:pPr lvl="1"/>
            <a:r>
              <a:rPr lang="en-US" dirty="0"/>
              <a:t>Workshop: July 5-6, 2021, </a:t>
            </a:r>
            <a:r>
              <a:rPr lang="en-US" dirty="0" err="1"/>
              <a:t>Maykop</a:t>
            </a:r>
            <a:r>
              <a:rPr lang="en-US" dirty="0"/>
              <a:t>, Adygea</a:t>
            </a:r>
          </a:p>
          <a:p>
            <a:pPr lvl="1"/>
            <a:r>
              <a:rPr lang="en-US" dirty="0"/>
              <a:t>School: July 7-12, 2021, </a:t>
            </a:r>
            <a:r>
              <a:rPr lang="en-US" dirty="0" err="1"/>
              <a:t>Dakhovskaya</a:t>
            </a:r>
            <a:r>
              <a:rPr lang="en-US" dirty="0"/>
              <a:t>, Adygea</a:t>
            </a:r>
          </a:p>
          <a:p>
            <a:r>
              <a:rPr lang="en-US" dirty="0"/>
              <a:t>Submission: December, Notification: February, Camera-ready: April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DF35043-A5CF-4FB4-BD92-0D393F4B0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A58AE96-351B-48DF-995C-173974074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220326-73CD-43A2-881B-19520A017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Main organizers</a:t>
            </a:r>
            <a:endParaRPr lang="ru-RU" dirty="0"/>
          </a:p>
        </p:txBody>
      </p:sp>
      <p:pic>
        <p:nvPicPr>
          <p:cNvPr id="6" name="Объект 5" descr="Изображение выглядит как человек, внутренний, мужчина,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C2A5E4D8-9054-4CD9-B5AD-8E810A56D40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306" y="1435877"/>
            <a:ext cx="3240360" cy="3801010"/>
          </a:xfrm>
        </p:spPr>
      </p:pic>
      <p:pic>
        <p:nvPicPr>
          <p:cNvPr id="8" name="Объект 7" descr="Изображение выглядит как человек, мужчина, внутренний, держит&#10;&#10;Автоматически созданное описание">
            <a:extLst>
              <a:ext uri="{FF2B5EF4-FFF2-40B4-BE49-F238E27FC236}">
                <a16:creationId xmlns:a16="http://schemas.microsoft.com/office/drawing/2014/main" id="{67B8AEEC-DCBB-473C-BC80-F883A229E8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35877"/>
            <a:ext cx="2730500" cy="3810000"/>
          </a:xfr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74D91B41-A045-4420-853E-F78357550C72}"/>
              </a:ext>
            </a:extLst>
          </p:cNvPr>
          <p:cNvSpPr/>
          <p:nvPr/>
        </p:nvSpPr>
        <p:spPr>
          <a:xfrm>
            <a:off x="827584" y="5517232"/>
            <a:ext cx="358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Conference chair:</a:t>
            </a:r>
          </a:p>
          <a:p>
            <a:pPr algn="ctr"/>
            <a:r>
              <a:rPr lang="en-US" sz="2400" dirty="0"/>
              <a:t>Daniil </a:t>
            </a:r>
            <a:r>
              <a:rPr lang="en-US" sz="2400" dirty="0" err="1"/>
              <a:t>Musatov</a:t>
            </a:r>
            <a:r>
              <a:rPr lang="en-US" sz="2400" dirty="0"/>
              <a:t> (MIPT)</a:t>
            </a:r>
            <a:endParaRPr lang="ru-RU" sz="24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A556473-9F4B-4834-8D54-3595D1589490}"/>
              </a:ext>
            </a:extLst>
          </p:cNvPr>
          <p:cNvSpPr/>
          <p:nvPr/>
        </p:nvSpPr>
        <p:spPr>
          <a:xfrm>
            <a:off x="4427984" y="5534189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PC chair:</a:t>
            </a:r>
          </a:p>
          <a:p>
            <a:pPr algn="ctr"/>
            <a:r>
              <a:rPr lang="en-US" sz="2400" dirty="0"/>
              <a:t>Rahul Santhanam (Oxford)</a:t>
            </a:r>
            <a:endParaRPr lang="ru-RU" sz="2400" dirty="0"/>
          </a:p>
        </p:txBody>
      </p:sp>
      <p:sp>
        <p:nvSpPr>
          <p:cNvPr id="11" name="Нижний колонтитул 10">
            <a:extLst>
              <a:ext uri="{FF2B5EF4-FFF2-40B4-BE49-F238E27FC236}">
                <a16:creationId xmlns:a16="http://schemas.microsoft.com/office/drawing/2014/main" id="{D2D22CAE-B907-4299-A2B4-FE1F7BA61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321608E4-2731-43E3-A705-3C0687286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844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Sirius math center / Omega Sirius Park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415344"/>
            <a:ext cx="7704855" cy="5131433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A6052F-8E4B-4581-8B0A-440DA0076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893E231-E8EC-4AA9-BEE8-04D38613F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en-US" dirty="0"/>
              <a:t>Program committee </a:t>
            </a:r>
            <a:br>
              <a:rPr lang="en-US" dirty="0"/>
            </a:br>
            <a:r>
              <a:rPr lang="en-US" dirty="0"/>
              <a:t>(confirmed members)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dirty="0"/>
              <a:t>Alexander </a:t>
            </a:r>
            <a:r>
              <a:rPr lang="en-US" sz="3100" dirty="0" err="1"/>
              <a:t>Belov</a:t>
            </a:r>
            <a:r>
              <a:rPr lang="en-US" sz="3100" dirty="0"/>
              <a:t> (Latvia) </a:t>
            </a:r>
          </a:p>
          <a:p>
            <a:pPr>
              <a:buNone/>
            </a:pPr>
            <a:r>
              <a:rPr lang="en-US" sz="3100" dirty="0"/>
              <a:t>Andrei </a:t>
            </a:r>
            <a:r>
              <a:rPr lang="en-US" sz="3100" dirty="0" err="1"/>
              <a:t>Bulatov</a:t>
            </a:r>
            <a:r>
              <a:rPr lang="en-US" sz="3100" dirty="0"/>
              <a:t> (SFU) </a:t>
            </a:r>
          </a:p>
          <a:p>
            <a:pPr>
              <a:buNone/>
            </a:pPr>
            <a:r>
              <a:rPr lang="en-US" sz="3100" dirty="0" err="1"/>
              <a:t>Simina</a:t>
            </a:r>
            <a:r>
              <a:rPr lang="en-US" sz="3100" dirty="0"/>
              <a:t> </a:t>
            </a:r>
            <a:r>
              <a:rPr lang="en-US" sz="3100" dirty="0" err="1"/>
              <a:t>Branzei</a:t>
            </a:r>
            <a:r>
              <a:rPr lang="en-US" sz="3100" dirty="0"/>
              <a:t> (Purdue) </a:t>
            </a:r>
          </a:p>
          <a:p>
            <a:pPr>
              <a:buNone/>
            </a:pPr>
            <a:r>
              <a:rPr lang="en-US" sz="3100" dirty="0"/>
              <a:t>Anupam Das (Birmingham)</a:t>
            </a:r>
          </a:p>
          <a:p>
            <a:pPr>
              <a:buNone/>
            </a:pPr>
            <a:r>
              <a:rPr lang="en-US" sz="3100" dirty="0"/>
              <a:t>Pawel </a:t>
            </a:r>
            <a:r>
              <a:rPr lang="en-US" sz="3100" dirty="0" err="1"/>
              <a:t>Gawrychowski</a:t>
            </a:r>
            <a:r>
              <a:rPr lang="en-US" sz="3100" dirty="0"/>
              <a:t> (Warsaw) </a:t>
            </a:r>
          </a:p>
          <a:p>
            <a:pPr>
              <a:buNone/>
            </a:pPr>
            <a:r>
              <a:rPr lang="en-US" sz="3100" dirty="0"/>
              <a:t>Heng Guo (Edinburgh)</a:t>
            </a:r>
          </a:p>
          <a:p>
            <a:pPr>
              <a:buNone/>
            </a:pPr>
            <a:r>
              <a:rPr lang="en-US" sz="3100" dirty="0" err="1"/>
              <a:t>Siyao</a:t>
            </a:r>
            <a:r>
              <a:rPr lang="en-US" sz="3100" dirty="0"/>
              <a:t> Guo (NYU-Shanghai)</a:t>
            </a:r>
          </a:p>
          <a:p>
            <a:pPr>
              <a:buNone/>
            </a:pPr>
            <a:r>
              <a:rPr lang="en-US" sz="3100" dirty="0"/>
              <a:t>Shuichi Hirahara (NII Tokyo)</a:t>
            </a:r>
          </a:p>
          <a:p>
            <a:pPr>
              <a:buNone/>
            </a:pPr>
            <a:r>
              <a:rPr lang="en-US" sz="3100" dirty="0"/>
              <a:t>Michael </a:t>
            </a:r>
            <a:r>
              <a:rPr lang="en-US" sz="3100" dirty="0" err="1"/>
              <a:t>Kapralov</a:t>
            </a:r>
            <a:r>
              <a:rPr lang="en-US" sz="3100" dirty="0"/>
              <a:t> (EPFL) </a:t>
            </a:r>
          </a:p>
          <a:p>
            <a:pPr>
              <a:buNone/>
            </a:pPr>
            <a:r>
              <a:rPr lang="en-US" sz="3100" dirty="0"/>
              <a:t>Jesper </a:t>
            </a:r>
            <a:r>
              <a:rPr lang="en-US" sz="3100" dirty="0" err="1"/>
              <a:t>Nederlof</a:t>
            </a:r>
            <a:r>
              <a:rPr lang="en-US" sz="3100" dirty="0"/>
              <a:t> (Utrecht)</a:t>
            </a:r>
          </a:p>
          <a:p>
            <a:pPr>
              <a:buNone/>
            </a:pPr>
            <a:r>
              <a:rPr lang="en-US" sz="3100" dirty="0"/>
              <a:t>Alexander </a:t>
            </a:r>
            <a:r>
              <a:rPr lang="en-US" sz="3100" dirty="0" err="1"/>
              <a:t>Okhotin</a:t>
            </a:r>
            <a:r>
              <a:rPr lang="en-US" sz="3100" dirty="0"/>
              <a:t> (St. Petersburg)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3100" dirty="0" err="1"/>
              <a:t>Sofya</a:t>
            </a:r>
            <a:r>
              <a:rPr lang="en-US" sz="3100" dirty="0"/>
              <a:t> </a:t>
            </a:r>
            <a:r>
              <a:rPr lang="en-US" sz="3100" dirty="0" err="1"/>
              <a:t>Raskhodnikhova</a:t>
            </a:r>
            <a:r>
              <a:rPr lang="en-US" sz="3100" dirty="0"/>
              <a:t> (Boston University)</a:t>
            </a:r>
          </a:p>
          <a:p>
            <a:pPr>
              <a:buNone/>
            </a:pPr>
            <a:r>
              <a:rPr lang="en-US" sz="3100" dirty="0"/>
              <a:t>Sasha </a:t>
            </a:r>
            <a:r>
              <a:rPr lang="en-US" sz="3100" dirty="0" err="1"/>
              <a:t>Razborov</a:t>
            </a:r>
            <a:r>
              <a:rPr lang="en-US" sz="3100" dirty="0"/>
              <a:t> (University of Chicago and </a:t>
            </a:r>
            <a:r>
              <a:rPr lang="en-US" sz="3100" dirty="0" err="1"/>
              <a:t>Steklov</a:t>
            </a:r>
            <a:r>
              <a:rPr lang="en-US" sz="3100" dirty="0"/>
              <a:t>)</a:t>
            </a:r>
          </a:p>
          <a:p>
            <a:pPr>
              <a:buNone/>
            </a:pPr>
            <a:r>
              <a:rPr lang="en-US" sz="3100" dirty="0"/>
              <a:t>Susanna Rezende (Czech Academy of Sciences)</a:t>
            </a:r>
          </a:p>
          <a:p>
            <a:pPr>
              <a:buNone/>
            </a:pPr>
            <a:r>
              <a:rPr lang="en-US" sz="3100" dirty="0"/>
              <a:t>Laura </a:t>
            </a:r>
            <a:r>
              <a:rPr lang="en-US" sz="3100" dirty="0" err="1"/>
              <a:t>Sanita</a:t>
            </a:r>
            <a:r>
              <a:rPr lang="en-US" sz="3100" dirty="0"/>
              <a:t> (Waterloo) </a:t>
            </a:r>
          </a:p>
          <a:p>
            <a:pPr>
              <a:buNone/>
            </a:pPr>
            <a:r>
              <a:rPr lang="en-US" sz="3100" b="1" dirty="0"/>
              <a:t>Rahul Santhanam, chair (Oxford)</a:t>
            </a:r>
          </a:p>
          <a:p>
            <a:pPr>
              <a:buNone/>
            </a:pPr>
            <a:r>
              <a:rPr lang="en-US" sz="3100" dirty="0"/>
              <a:t>Kavitha </a:t>
            </a:r>
            <a:r>
              <a:rPr lang="en-US" sz="3100" dirty="0" err="1"/>
              <a:t>Telikepalli</a:t>
            </a:r>
            <a:r>
              <a:rPr lang="en-US" sz="3100" dirty="0"/>
              <a:t> (Tata Institute of Fundamental Research) </a:t>
            </a:r>
          </a:p>
          <a:p>
            <a:pPr>
              <a:buNone/>
            </a:pPr>
            <a:r>
              <a:rPr lang="en-US" sz="3100" dirty="0"/>
              <a:t>Amir </a:t>
            </a:r>
            <a:r>
              <a:rPr lang="en-US" sz="3100" dirty="0" err="1"/>
              <a:t>Yehudayoff</a:t>
            </a:r>
            <a:r>
              <a:rPr lang="en-US" sz="3100" dirty="0"/>
              <a:t> (Technion) </a:t>
            </a:r>
          </a:p>
          <a:p>
            <a:pPr>
              <a:buNone/>
            </a:pPr>
            <a:r>
              <a:rPr lang="en-US" sz="3100" dirty="0" err="1"/>
              <a:t>Meirav</a:t>
            </a:r>
            <a:r>
              <a:rPr lang="en-US" sz="3100" dirty="0"/>
              <a:t> Zehavi (Ben-Gurion)</a:t>
            </a:r>
            <a:br>
              <a:rPr lang="en-US" dirty="0"/>
            </a:b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C45BA406-7DC1-42FB-AC20-E36AD0E84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4E083D3E-2164-4F91-B5C8-9E31C5DF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Location</a:t>
            </a:r>
            <a:endParaRPr lang="ru-RU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412776"/>
            <a:ext cx="9083442" cy="4896544"/>
          </a:xfrm>
        </p:spPr>
      </p:pic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CF11A98-1902-42C6-A2EA-B0D6C2AC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CF2F0-43AA-4959-9EAC-C56D252664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get to Sochi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Flights every hour from all airports of Moscow</a:t>
            </a:r>
          </a:p>
          <a:p>
            <a:r>
              <a:rPr lang="en-US" dirty="0"/>
              <a:t>Direct flights from virtually all airports in Russia</a:t>
            </a:r>
          </a:p>
          <a:p>
            <a:r>
              <a:rPr lang="en-US" dirty="0"/>
              <a:t>Occasional direct flights from some major international airports, like Istanbul, Dubai or Tel Aviv</a:t>
            </a:r>
          </a:p>
          <a:p>
            <a:r>
              <a:rPr lang="en-US" dirty="0"/>
              <a:t>The venue is 8 km from the airport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D944CA-51AD-43DB-A0A6-BEF051A0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724390-DFF5-4BD4-B5CA-CF4EA466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EC390-2882-44AC-AF91-BA8E14B90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Sochi Olympic Park</a:t>
            </a:r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0F6FC6DA-5F88-4A25-9EDA-971C5F1775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" y="1600200"/>
            <a:ext cx="9072843" cy="4997152"/>
          </a:xfrm>
        </p:spPr>
      </p:pic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CEA165-1B0D-4F0E-B4FC-D671BCE89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49D9A1-E72D-4CA8-B614-E66FD53B0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686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program and attractions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/>
          </a:bodyPr>
          <a:lstStyle/>
          <a:p>
            <a:r>
              <a:rPr lang="en-US" dirty="0"/>
              <a:t>Sochi 2014 Olympic Park and Olympic objects in Krasnaya </a:t>
            </a:r>
            <a:r>
              <a:rPr lang="en-US" dirty="0" err="1"/>
              <a:t>Polyana</a:t>
            </a:r>
            <a:endParaRPr lang="en-US" dirty="0"/>
          </a:p>
          <a:p>
            <a:r>
              <a:rPr lang="en-US" dirty="0"/>
              <a:t>Sochi Discovery World Aquarium</a:t>
            </a:r>
          </a:p>
          <a:p>
            <a:r>
              <a:rPr lang="en-US" dirty="0"/>
              <a:t>Mount </a:t>
            </a:r>
            <a:r>
              <a:rPr lang="en-US" dirty="0" err="1"/>
              <a:t>Akhun</a:t>
            </a:r>
            <a:endParaRPr lang="en-US" dirty="0"/>
          </a:p>
          <a:p>
            <a:r>
              <a:rPr lang="en-US" dirty="0"/>
              <a:t>Sochi arboretum and garden “Southern cultures”</a:t>
            </a:r>
          </a:p>
          <a:p>
            <a:r>
              <a:rPr lang="en-US" dirty="0" err="1"/>
              <a:t>Rufabgo</a:t>
            </a:r>
            <a:r>
              <a:rPr lang="en-US" dirty="0"/>
              <a:t> waterfalls, </a:t>
            </a:r>
            <a:r>
              <a:rPr lang="en-US" dirty="0" err="1"/>
              <a:t>Hadjokh</a:t>
            </a:r>
            <a:r>
              <a:rPr lang="en-US" dirty="0"/>
              <a:t> gorge</a:t>
            </a:r>
            <a:r>
              <a:rPr lang="ru-RU" dirty="0"/>
              <a:t> </a:t>
            </a:r>
            <a:r>
              <a:rPr lang="en-US" dirty="0"/>
              <a:t>and </a:t>
            </a:r>
            <a:r>
              <a:rPr lang="en-US" dirty="0" err="1"/>
              <a:t>Azishskaya</a:t>
            </a:r>
            <a:r>
              <a:rPr lang="en-US" dirty="0"/>
              <a:t> cave in Adygea</a:t>
            </a: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193B41A-F15D-4D6E-92D6-4B03E2C61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CSR 2021</a:t>
            </a: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22785FD-1B17-4162-9F92-FCC1B7CDE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4AD87-188E-4858-BB27-39D9EA8902D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376</Words>
  <Application>Microsoft Office PowerPoint</Application>
  <PresentationFormat>Экран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Calibri</vt:lpstr>
      <vt:lpstr>Тема Office</vt:lpstr>
      <vt:lpstr>CSR 2021</vt:lpstr>
      <vt:lpstr>Preliminary dates and venue</vt:lpstr>
      <vt:lpstr>Main organizers</vt:lpstr>
      <vt:lpstr>Sirius math center / Omega Sirius Park</vt:lpstr>
      <vt:lpstr>Program committee  (confirmed members)</vt:lpstr>
      <vt:lpstr>Location</vt:lpstr>
      <vt:lpstr>How to get to Sochi</vt:lpstr>
      <vt:lpstr>Sochi Olympic Park</vt:lpstr>
      <vt:lpstr>Social program and attractions</vt:lpstr>
      <vt:lpstr>Roza Khutor Resort</vt:lpstr>
      <vt:lpstr>“Southern cultures” park</vt:lpstr>
      <vt:lpstr>Watchtower on Mount Akhun</vt:lpstr>
      <vt:lpstr>Waterfall “Heart of Rufabgo”</vt:lpstr>
      <vt:lpstr>Azish cave</vt:lpstr>
      <vt:lpstr>Mathematical park in Maykop</vt:lpstr>
    </vt:vector>
  </TitlesOfParts>
  <Company>Yandex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CSR 2015</dc:title>
  <dc:creator>musatych</dc:creator>
  <cp:lastModifiedBy>Даниил Мусатов</cp:lastModifiedBy>
  <cp:revision>44</cp:revision>
  <dcterms:created xsi:type="dcterms:W3CDTF">2014-06-10T03:58:08Z</dcterms:created>
  <dcterms:modified xsi:type="dcterms:W3CDTF">2020-06-29T13:44:27Z</dcterms:modified>
</cp:coreProperties>
</file>